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8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9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0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1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2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3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4"/>
  </p:sldMasterIdLst>
  <p:notesMasterIdLst>
    <p:notesMasterId r:id="rId20"/>
  </p:notesMasterIdLst>
  <p:sldIdLst>
    <p:sldId id="256" r:id="rId5"/>
    <p:sldId id="280" r:id="rId6"/>
    <p:sldId id="291" r:id="rId7"/>
    <p:sldId id="259" r:id="rId8"/>
    <p:sldId id="279" r:id="rId9"/>
    <p:sldId id="285" r:id="rId10"/>
    <p:sldId id="260" r:id="rId11"/>
    <p:sldId id="262" r:id="rId12"/>
    <p:sldId id="263" r:id="rId13"/>
    <p:sldId id="268" r:id="rId14"/>
    <p:sldId id="288" r:id="rId15"/>
    <p:sldId id="289" r:id="rId16"/>
    <p:sldId id="269" r:id="rId17"/>
    <p:sldId id="287" r:id="rId18"/>
    <p:sldId id="29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D63486-5AB1-415B-A139-73D733C36B08}" v="95" dt="2023-10-15T15:51:48.7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8" d="100"/>
          <a:sy n="98" d="100"/>
        </p:scale>
        <p:origin x="54" y="1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ftekhar Hossain" userId="677b43930d7809f1" providerId="LiveId" clId="{82D63486-5AB1-415B-A139-73D733C36B08}"/>
    <pc:docChg chg="undo custSel delSld modSld">
      <pc:chgData name="Iftekhar Hossain" userId="677b43930d7809f1" providerId="LiveId" clId="{82D63486-5AB1-415B-A139-73D733C36B08}" dt="2023-10-15T15:51:48.751" v="123" actId="20577"/>
      <pc:docMkLst>
        <pc:docMk/>
      </pc:docMkLst>
      <pc:sldChg chg="modSp">
        <pc:chgData name="Iftekhar Hossain" userId="677b43930d7809f1" providerId="LiveId" clId="{82D63486-5AB1-415B-A139-73D733C36B08}" dt="2023-10-15T11:23:48.442" v="39" actId="20577"/>
        <pc:sldMkLst>
          <pc:docMk/>
          <pc:sldMk cId="2928771457" sldId="259"/>
        </pc:sldMkLst>
        <pc:graphicFrameChg chg="mod">
          <ac:chgData name="Iftekhar Hossain" userId="677b43930d7809f1" providerId="LiveId" clId="{82D63486-5AB1-415B-A139-73D733C36B08}" dt="2023-10-15T11:23:48.442" v="39" actId="20577"/>
          <ac:graphicFrameMkLst>
            <pc:docMk/>
            <pc:sldMk cId="2928771457" sldId="259"/>
            <ac:graphicFrameMk id="4" creationId="{B9570C04-7890-7CB6-77C8-7A5A7E93AEAE}"/>
          </ac:graphicFrameMkLst>
        </pc:graphicFrameChg>
      </pc:sldChg>
      <pc:sldChg chg="modSp mod addAnim delAnim modAnim">
        <pc:chgData name="Iftekhar Hossain" userId="677b43930d7809f1" providerId="LiveId" clId="{82D63486-5AB1-415B-A139-73D733C36B08}" dt="2023-10-15T15:40:51.099" v="84" actId="20577"/>
        <pc:sldMkLst>
          <pc:docMk/>
          <pc:sldMk cId="1272618876" sldId="268"/>
        </pc:sldMkLst>
        <pc:spChg chg="mod">
          <ac:chgData name="Iftekhar Hossain" userId="677b43930d7809f1" providerId="LiveId" clId="{82D63486-5AB1-415B-A139-73D733C36B08}" dt="2023-10-15T15:40:51.099" v="84" actId="20577"/>
          <ac:spMkLst>
            <pc:docMk/>
            <pc:sldMk cId="1272618876" sldId="268"/>
            <ac:spMk id="10" creationId="{5D0D876A-993C-46A9-B33F-613CD0C043C2}"/>
          </ac:spMkLst>
        </pc:spChg>
      </pc:sldChg>
      <pc:sldChg chg="addSp delSp modSp mod setBg modClrScheme delDesignElem chgLayout">
        <pc:chgData name="Iftekhar Hossain" userId="677b43930d7809f1" providerId="LiveId" clId="{82D63486-5AB1-415B-A139-73D733C36B08}" dt="2023-10-15T11:21:45.543" v="36" actId="20577"/>
        <pc:sldMkLst>
          <pc:docMk/>
          <pc:sldMk cId="2005589468" sldId="280"/>
        </pc:sldMkLst>
        <pc:spChg chg="mod ord">
          <ac:chgData name="Iftekhar Hossain" userId="677b43930d7809f1" providerId="LiveId" clId="{82D63486-5AB1-415B-A139-73D733C36B08}" dt="2023-10-15T11:20:34.639" v="35" actId="700"/>
          <ac:spMkLst>
            <pc:docMk/>
            <pc:sldMk cId="2005589468" sldId="280"/>
            <ac:spMk id="9" creationId="{EA357A2C-4FE0-4C54-9301-0954397871EB}"/>
          </ac:spMkLst>
        </pc:spChg>
        <pc:spChg chg="mod ord">
          <ac:chgData name="Iftekhar Hossain" userId="677b43930d7809f1" providerId="LiveId" clId="{82D63486-5AB1-415B-A139-73D733C36B08}" dt="2023-10-15T11:21:45.543" v="36" actId="20577"/>
          <ac:spMkLst>
            <pc:docMk/>
            <pc:sldMk cId="2005589468" sldId="280"/>
            <ac:spMk id="10" creationId="{5D0D876A-993C-46A9-B33F-613CD0C043C2}"/>
          </ac:spMkLst>
        </pc:spChg>
        <pc:spChg chg="add del">
          <ac:chgData name="Iftekhar Hossain" userId="677b43930d7809f1" providerId="LiveId" clId="{82D63486-5AB1-415B-A139-73D733C36B08}" dt="2023-10-15T11:20:26.174" v="30" actId="26606"/>
          <ac:spMkLst>
            <pc:docMk/>
            <pc:sldMk cId="2005589468" sldId="280"/>
            <ac:spMk id="20" creationId="{A440FBE6-72B7-43D4-A8EB-FDBC35FE56C6}"/>
          </ac:spMkLst>
        </pc:spChg>
        <pc:spChg chg="add del">
          <ac:chgData name="Iftekhar Hossain" userId="677b43930d7809f1" providerId="LiveId" clId="{82D63486-5AB1-415B-A139-73D733C36B08}" dt="2023-10-15T11:20:34.639" v="35" actId="700"/>
          <ac:spMkLst>
            <pc:docMk/>
            <pc:sldMk cId="2005589468" sldId="280"/>
            <ac:spMk id="23" creationId="{22AC0F86-9A78-4E84-A4B4-ADB8B2629A0C}"/>
          </ac:spMkLst>
        </pc:spChg>
        <pc:spChg chg="add del">
          <ac:chgData name="Iftekhar Hossain" userId="677b43930d7809f1" providerId="LiveId" clId="{82D63486-5AB1-415B-A139-73D733C36B08}" dt="2023-10-15T11:20:34.639" v="35" actId="700"/>
          <ac:spMkLst>
            <pc:docMk/>
            <pc:sldMk cId="2005589468" sldId="280"/>
            <ac:spMk id="31" creationId="{69A54E25-1C05-48E5-A5CC-3778C1D3632D}"/>
          </ac:spMkLst>
        </pc:spChg>
        <pc:grpChg chg="add del">
          <ac:chgData name="Iftekhar Hossain" userId="677b43930d7809f1" providerId="LiveId" clId="{82D63486-5AB1-415B-A139-73D733C36B08}" dt="2023-10-15T11:20:26.174" v="30" actId="26606"/>
          <ac:grpSpMkLst>
            <pc:docMk/>
            <pc:sldMk cId="2005589468" sldId="280"/>
            <ac:grpSpMk id="12" creationId="{DFB5D1BB-0703-437B-BD1E-1D07F8A2730B}"/>
          </ac:grpSpMkLst>
        </pc:grpChg>
        <pc:grpChg chg="add del">
          <ac:chgData name="Iftekhar Hossain" userId="677b43930d7809f1" providerId="LiveId" clId="{82D63486-5AB1-415B-A139-73D733C36B08}" dt="2023-10-15T11:20:33.122" v="34" actId="26606"/>
          <ac:grpSpMkLst>
            <pc:docMk/>
            <pc:sldMk cId="2005589468" sldId="280"/>
            <ac:grpSpMk id="13" creationId="{DFB5D1BB-0703-437B-BD1E-1D07F8A2730B}"/>
          </ac:grpSpMkLst>
        </pc:grpChg>
        <pc:grpChg chg="add del">
          <ac:chgData name="Iftekhar Hossain" userId="677b43930d7809f1" providerId="LiveId" clId="{82D63486-5AB1-415B-A139-73D733C36B08}" dt="2023-10-15T11:20:34.639" v="35" actId="700"/>
          <ac:grpSpMkLst>
            <pc:docMk/>
            <pc:sldMk cId="2005589468" sldId="280"/>
            <ac:grpSpMk id="15" creationId="{DFB5D1BB-0703-437B-BD1E-1D07F8A2730B}"/>
          </ac:grpSpMkLst>
        </pc:grpChg>
        <pc:grpChg chg="add del">
          <ac:chgData name="Iftekhar Hossain" userId="677b43930d7809f1" providerId="LiveId" clId="{82D63486-5AB1-415B-A139-73D733C36B08}" dt="2023-10-15T11:20:26.174" v="30" actId="26606"/>
          <ac:grpSpMkLst>
            <pc:docMk/>
            <pc:sldMk cId="2005589468" sldId="280"/>
            <ac:grpSpMk id="22" creationId="{647B8492-BC4D-4046-B35A-C38E03494068}"/>
          </ac:grpSpMkLst>
        </pc:grpChg>
        <pc:grpChg chg="add del">
          <ac:chgData name="Iftekhar Hossain" userId="677b43930d7809f1" providerId="LiveId" clId="{82D63486-5AB1-415B-A139-73D733C36B08}" dt="2023-10-15T11:20:34.639" v="35" actId="700"/>
          <ac:grpSpMkLst>
            <pc:docMk/>
            <pc:sldMk cId="2005589468" sldId="280"/>
            <ac:grpSpMk id="25" creationId="{4AF78B9E-8BE2-4706-9377-A05FA25ABABF}"/>
          </ac:grpSpMkLst>
        </pc:grpChg>
        <pc:grpChg chg="add del">
          <ac:chgData name="Iftekhar Hossain" userId="677b43930d7809f1" providerId="LiveId" clId="{82D63486-5AB1-415B-A139-73D733C36B08}" dt="2023-10-15T11:20:32.348" v="32" actId="26606"/>
          <ac:grpSpMkLst>
            <pc:docMk/>
            <pc:sldMk cId="2005589468" sldId="280"/>
            <ac:grpSpMk id="32" creationId="{DFB5D1BB-0703-437B-BD1E-1D07F8A2730B}"/>
          </ac:grpSpMkLst>
        </pc:grpChg>
        <pc:picChg chg="mod ord">
          <ac:chgData name="Iftekhar Hossain" userId="677b43930d7809f1" providerId="LiveId" clId="{82D63486-5AB1-415B-A139-73D733C36B08}" dt="2023-10-15T11:20:34.639" v="35" actId="700"/>
          <ac:picMkLst>
            <pc:docMk/>
            <pc:sldMk cId="2005589468" sldId="280"/>
            <ac:picMk id="6" creationId="{2549C70A-0D0B-4B8B-09FC-656FBEACC725}"/>
          </ac:picMkLst>
        </pc:picChg>
        <pc:cxnChg chg="add del">
          <ac:chgData name="Iftekhar Hossain" userId="677b43930d7809f1" providerId="LiveId" clId="{82D63486-5AB1-415B-A139-73D733C36B08}" dt="2023-10-15T11:20:26.174" v="30" actId="26606"/>
          <ac:cxnSpMkLst>
            <pc:docMk/>
            <pc:sldMk cId="2005589468" sldId="280"/>
            <ac:cxnSpMk id="14" creationId="{883F92AF-2403-4558-B1D7-72130A1E4BC7}"/>
          </ac:cxnSpMkLst>
        </pc:cxnChg>
        <pc:cxnChg chg="add del">
          <ac:chgData name="Iftekhar Hossain" userId="677b43930d7809f1" providerId="LiveId" clId="{82D63486-5AB1-415B-A139-73D733C36B08}" dt="2023-10-15T11:20:34.639" v="35" actId="700"/>
          <ac:cxnSpMkLst>
            <pc:docMk/>
            <pc:sldMk cId="2005589468" sldId="280"/>
            <ac:cxnSpMk id="21" creationId="{883F92AF-2403-4558-B1D7-72130A1E4BC7}"/>
          </ac:cxnSpMkLst>
        </pc:cxnChg>
        <pc:cxnChg chg="add del">
          <ac:chgData name="Iftekhar Hossain" userId="677b43930d7809f1" providerId="LiveId" clId="{82D63486-5AB1-415B-A139-73D733C36B08}" dt="2023-10-15T11:20:33.122" v="34" actId="26606"/>
          <ac:cxnSpMkLst>
            <pc:docMk/>
            <pc:sldMk cId="2005589468" sldId="280"/>
            <ac:cxnSpMk id="26" creationId="{883F92AF-2403-4558-B1D7-72130A1E4BC7}"/>
          </ac:cxnSpMkLst>
        </pc:cxnChg>
        <pc:cxnChg chg="add del">
          <ac:chgData name="Iftekhar Hossain" userId="677b43930d7809f1" providerId="LiveId" clId="{82D63486-5AB1-415B-A139-73D733C36B08}" dt="2023-10-15T11:20:26.174" v="30" actId="26606"/>
          <ac:cxnSpMkLst>
            <pc:docMk/>
            <pc:sldMk cId="2005589468" sldId="280"/>
            <ac:cxnSpMk id="30" creationId="{16652DC1-CA18-4263-AC06-BAB0B05EC783}"/>
          </ac:cxnSpMkLst>
        </pc:cxnChg>
        <pc:cxnChg chg="add del">
          <ac:chgData name="Iftekhar Hossain" userId="677b43930d7809f1" providerId="LiveId" clId="{82D63486-5AB1-415B-A139-73D733C36B08}" dt="2023-10-15T11:20:34.639" v="35" actId="700"/>
          <ac:cxnSpMkLst>
            <pc:docMk/>
            <pc:sldMk cId="2005589468" sldId="280"/>
            <ac:cxnSpMk id="33" creationId="{0E5D0023-B23E-4823-8D72-B07FFF8CAE96}"/>
          </ac:cxnSpMkLst>
        </pc:cxnChg>
        <pc:cxnChg chg="add del">
          <ac:chgData name="Iftekhar Hossain" userId="677b43930d7809f1" providerId="LiveId" clId="{82D63486-5AB1-415B-A139-73D733C36B08}" dt="2023-10-15T11:20:32.348" v="32" actId="26606"/>
          <ac:cxnSpMkLst>
            <pc:docMk/>
            <pc:sldMk cId="2005589468" sldId="280"/>
            <ac:cxnSpMk id="35" creationId="{883F92AF-2403-4558-B1D7-72130A1E4BC7}"/>
          </ac:cxnSpMkLst>
        </pc:cxnChg>
      </pc:sldChg>
      <pc:sldChg chg="modSp">
        <pc:chgData name="Iftekhar Hossain" userId="677b43930d7809f1" providerId="LiveId" clId="{82D63486-5AB1-415B-A139-73D733C36B08}" dt="2023-10-15T11:27:24.612" v="44" actId="20577"/>
        <pc:sldMkLst>
          <pc:docMk/>
          <pc:sldMk cId="3343679954" sldId="285"/>
        </pc:sldMkLst>
        <pc:spChg chg="mod">
          <ac:chgData name="Iftekhar Hossain" userId="677b43930d7809f1" providerId="LiveId" clId="{82D63486-5AB1-415B-A139-73D733C36B08}" dt="2023-10-15T11:27:24.612" v="44" actId="20577"/>
          <ac:spMkLst>
            <pc:docMk/>
            <pc:sldMk cId="3343679954" sldId="285"/>
            <ac:spMk id="10" creationId="{5D0D876A-993C-46A9-B33F-613CD0C043C2}"/>
          </ac:spMkLst>
        </pc:spChg>
      </pc:sldChg>
      <pc:sldChg chg="del">
        <pc:chgData name="Iftekhar Hossain" userId="677b43930d7809f1" providerId="LiveId" clId="{82D63486-5AB1-415B-A139-73D733C36B08}" dt="2023-10-15T10:06:06.032" v="26" actId="2696"/>
        <pc:sldMkLst>
          <pc:docMk/>
          <pc:sldMk cId="856718786" sldId="286"/>
        </pc:sldMkLst>
      </pc:sldChg>
      <pc:sldChg chg="modSp">
        <pc:chgData name="Iftekhar Hossain" userId="677b43930d7809f1" providerId="LiveId" clId="{82D63486-5AB1-415B-A139-73D733C36B08}" dt="2023-10-15T15:51:48.751" v="123" actId="20577"/>
        <pc:sldMkLst>
          <pc:docMk/>
          <pc:sldMk cId="2518433060" sldId="287"/>
        </pc:sldMkLst>
        <pc:spChg chg="mod">
          <ac:chgData name="Iftekhar Hossain" userId="677b43930d7809f1" providerId="LiveId" clId="{82D63486-5AB1-415B-A139-73D733C36B08}" dt="2023-10-15T15:51:48.751" v="123" actId="20577"/>
          <ac:spMkLst>
            <pc:docMk/>
            <pc:sldMk cId="2518433060" sldId="287"/>
            <ac:spMk id="10" creationId="{5D0D876A-993C-46A9-B33F-613CD0C043C2}"/>
          </ac:spMkLst>
        </pc:spChg>
      </pc:sldChg>
      <pc:sldChg chg="modSp">
        <pc:chgData name="Iftekhar Hossain" userId="677b43930d7809f1" providerId="LiveId" clId="{82D63486-5AB1-415B-A139-73D733C36B08}" dt="2023-10-15T15:43:34.717" v="98" actId="20577"/>
        <pc:sldMkLst>
          <pc:docMk/>
          <pc:sldMk cId="767639691" sldId="288"/>
        </pc:sldMkLst>
        <pc:spChg chg="mod">
          <ac:chgData name="Iftekhar Hossain" userId="677b43930d7809f1" providerId="LiveId" clId="{82D63486-5AB1-415B-A139-73D733C36B08}" dt="2023-10-15T15:43:34.717" v="98" actId="20577"/>
          <ac:spMkLst>
            <pc:docMk/>
            <pc:sldMk cId="767639691" sldId="288"/>
            <ac:spMk id="10" creationId="{5D0D876A-993C-46A9-B33F-613CD0C043C2}"/>
          </ac:spMkLst>
        </pc:spChg>
      </pc:sldChg>
      <pc:sldChg chg="modSp">
        <pc:chgData name="Iftekhar Hossain" userId="677b43930d7809f1" providerId="LiveId" clId="{82D63486-5AB1-415B-A139-73D733C36B08}" dt="2023-10-15T15:45:48.594" v="103" actId="20577"/>
        <pc:sldMkLst>
          <pc:docMk/>
          <pc:sldMk cId="1888368908" sldId="289"/>
        </pc:sldMkLst>
        <pc:spChg chg="mod">
          <ac:chgData name="Iftekhar Hossain" userId="677b43930d7809f1" providerId="LiveId" clId="{82D63486-5AB1-415B-A139-73D733C36B08}" dt="2023-10-15T15:45:48.594" v="103" actId="20577"/>
          <ac:spMkLst>
            <pc:docMk/>
            <pc:sldMk cId="1888368908" sldId="289"/>
            <ac:spMk id="10" creationId="{5D0D876A-993C-46A9-B33F-613CD0C043C2}"/>
          </ac:spMkLst>
        </pc:spChg>
      </pc:sldChg>
      <pc:sldChg chg="modSp">
        <pc:chgData name="Iftekhar Hossain" userId="677b43930d7809f1" providerId="LiveId" clId="{82D63486-5AB1-415B-A139-73D733C36B08}" dt="2023-10-15T15:50:31.816" v="106" actId="20577"/>
        <pc:sldMkLst>
          <pc:docMk/>
          <pc:sldMk cId="997120024" sldId="290"/>
        </pc:sldMkLst>
        <pc:spChg chg="mod">
          <ac:chgData name="Iftekhar Hossain" userId="677b43930d7809f1" providerId="LiveId" clId="{82D63486-5AB1-415B-A139-73D733C36B08}" dt="2023-10-15T15:50:31.816" v="106" actId="20577"/>
          <ac:spMkLst>
            <pc:docMk/>
            <pc:sldMk cId="997120024" sldId="290"/>
            <ac:spMk id="12" creationId="{B2915747-19CA-212C-FD00-7871FA9CF95E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77b43930d7809f1/Desktop/Wine%20Quality/winequality-red_04Oct2023_3pm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77b43930d7809f1/Desktop/Wine%20Quality/winequality-red_04Oct2023_3pm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77b43930d7809f1/Desktop/Wine%20Quality/winequality-red_04Oct2023_3pm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77b43930d7809f1/Desktop/Wine%20Quality/winequality-red_04Oct2023_3pm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77b43930d7809f1/Desktop/Wine%20Quality/winequality-red_04Oct2023_3pm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77b43930d7809f1/Desktop/Wine%20Quality/winequality-red_04Oct2023_3pm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77b43930d7809f1/Desktop/Wine%20Quality/winequality-red_04Oct2023_3pm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77b43930d7809f1/Desktop/Wine%20Quality/winequality-red_04Oct2023_3pm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77b43930d7809f1/Desktop/Wine%20Quality/winequality-red_04Oct2023_3pm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77b43930d7809f1/Desktop/Wine%20Quality/winequality-red_04Oct2023_3pm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677b43930d7809f1/Desktop/Wine%20Quality/winequality-red_04Oct2023_3pm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Correlation of different features with quality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'[winequality-red_04Oct2023_3pm.xlsx]Sheet3'!$A$28</c:f>
              <c:strCache>
                <c:ptCount val="1"/>
                <c:pt idx="0">
                  <c:v>quality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9A3-486F-AC31-3BD30EB5E2B7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9A3-486F-AC31-3BD30EB5E2B7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9A3-486F-AC31-3BD30EB5E2B7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9A3-486F-AC31-3BD30EB5E2B7}"/>
              </c:ext>
            </c:extLst>
          </c:dPt>
          <c:dPt>
            <c:idx val="4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29A3-486F-AC31-3BD30EB5E2B7}"/>
              </c:ext>
            </c:extLst>
          </c:dPt>
          <c:dPt>
            <c:idx val="5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29A3-486F-AC31-3BD30EB5E2B7}"/>
              </c:ext>
            </c:extLst>
          </c:dPt>
          <c:dPt>
            <c:idx val="6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29A3-486F-AC31-3BD30EB5E2B7}"/>
              </c:ext>
            </c:extLst>
          </c:dPt>
          <c:dPt>
            <c:idx val="7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29A3-486F-AC31-3BD30EB5E2B7}"/>
              </c:ext>
            </c:extLst>
          </c:dPt>
          <c:dPt>
            <c:idx val="8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29A3-486F-AC31-3BD30EB5E2B7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29A3-486F-AC31-3BD30EB5E2B7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29A3-486F-AC31-3BD30EB5E2B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'[winequality-red_04Oct2023_3pm.xlsx]Sheet3'!$B$27:$L$27</c:f>
              <c:strCache>
                <c:ptCount val="11"/>
                <c:pt idx="0">
                  <c:v>fixed acidity</c:v>
                </c:pt>
                <c:pt idx="1">
                  <c:v>volatile acidity</c:v>
                </c:pt>
                <c:pt idx="2">
                  <c:v>citric acid</c:v>
                </c:pt>
                <c:pt idx="3">
                  <c:v>residual sugar</c:v>
                </c:pt>
                <c:pt idx="4">
                  <c:v>chlorides</c:v>
                </c:pt>
                <c:pt idx="5">
                  <c:v>free sulfur dioxide</c:v>
                </c:pt>
                <c:pt idx="6">
                  <c:v>total sulfur dioxide</c:v>
                </c:pt>
                <c:pt idx="7">
                  <c:v>density</c:v>
                </c:pt>
                <c:pt idx="8">
                  <c:v>pH</c:v>
                </c:pt>
                <c:pt idx="9">
                  <c:v>sulphates</c:v>
                </c:pt>
                <c:pt idx="10">
                  <c:v>alcohol</c:v>
                </c:pt>
              </c:strCache>
            </c:strRef>
          </c:cat>
          <c:val>
            <c:numRef>
              <c:f>'[winequality-red_04Oct2023_3pm.xlsx]Sheet3'!$B$28:$L$28</c:f>
              <c:numCache>
                <c:formatCode>0.00</c:formatCode>
                <c:ptCount val="11"/>
                <c:pt idx="0">
                  <c:v>0.10825337648121001</c:v>
                </c:pt>
                <c:pt idx="1">
                  <c:v>-0.3498751206891052</c:v>
                </c:pt>
                <c:pt idx="2">
                  <c:v>0.22288704208988552</c:v>
                </c:pt>
                <c:pt idx="3">
                  <c:v>1.5983873724831177E-2</c:v>
                </c:pt>
                <c:pt idx="4">
                  <c:v>-0.18423598516417625</c:v>
                </c:pt>
                <c:pt idx="5">
                  <c:v>-9.0323948018228347E-3</c:v>
                </c:pt>
                <c:pt idx="6">
                  <c:v>-0.1999576021250361</c:v>
                </c:pt>
                <c:pt idx="7">
                  <c:v>-0.24104731292081075</c:v>
                </c:pt>
                <c:pt idx="8">
                  <c:v>-6.7635917747814162E-2</c:v>
                </c:pt>
                <c:pt idx="9">
                  <c:v>0.41967513634726733</c:v>
                </c:pt>
                <c:pt idx="10">
                  <c:v>0.51276154295630982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29A3-486F-AC31-3BD30EB5E2B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70055984"/>
        <c:axId val="1145085472"/>
      </c:barChart>
      <c:catAx>
        <c:axId val="1170055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5085472"/>
        <c:crosses val="autoZero"/>
        <c:auto val="1"/>
        <c:lblAlgn val="ctr"/>
        <c:lblOffset val="100"/>
        <c:noMultiLvlLbl val="0"/>
      </c:catAx>
      <c:valAx>
        <c:axId val="114508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0055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pH scale and quality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'[winequality-red_04Oct2023_3pm.xlsx]Without_Outliers'!$AH$14</c:f>
              <c:strCache>
                <c:ptCount val="1"/>
                <c:pt idx="0">
                  <c:v>pH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'[winequality-red_04Oct2023_3pm.xlsx]Without_Outliers'!$X$15:$X$20</c:f>
              <c:numCache>
                <c:formatCode>General</c:formatCode>
                <c:ptCount val="6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7</c:v>
                </c:pt>
                <c:pt idx="5">
                  <c:v>8</c:v>
                </c:pt>
              </c:numCache>
            </c:numRef>
          </c:cat>
          <c:val>
            <c:numRef>
              <c:f>'[winequality-red_04Oct2023_3pm.xlsx]Without_Outliers'!$AH$15:$AH$20</c:f>
              <c:numCache>
                <c:formatCode>0.00</c:formatCode>
                <c:ptCount val="6"/>
                <c:pt idx="0">
                  <c:v>3.3699999999999997</c:v>
                </c:pt>
                <c:pt idx="1">
                  <c:v>3.3666666666666671</c:v>
                </c:pt>
                <c:pt idx="2">
                  <c:v>3.3227625570776245</c:v>
                </c:pt>
                <c:pt idx="3">
                  <c:v>3.3292540792540772</c:v>
                </c:pt>
                <c:pt idx="4">
                  <c:v>3.2971794871794864</c:v>
                </c:pt>
                <c:pt idx="5">
                  <c:v>3.2618181818181822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39-4B21-B66F-BD522240663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8559808"/>
        <c:axId val="533974560"/>
      </c:barChart>
      <c:catAx>
        <c:axId val="1785598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Quality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974560"/>
        <c:crosses val="autoZero"/>
        <c:auto val="1"/>
        <c:lblAlgn val="ctr"/>
        <c:lblOffset val="100"/>
        <c:noMultiLvlLbl val="0"/>
      </c:catAx>
      <c:valAx>
        <c:axId val="53397456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pH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559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Correlation of different features with quality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'[winequality-red_04Oct2023_3pm.xlsx]Sheet3'!$A$28</c:f>
              <c:strCache>
                <c:ptCount val="1"/>
                <c:pt idx="0">
                  <c:v>quality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A437-4BAE-8585-23DCFA917832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437-4BAE-8585-23DCFA91783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A437-4BAE-8585-23DCFA91783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A437-4BAE-8585-23DCFA917832}"/>
              </c:ext>
            </c:extLst>
          </c:dPt>
          <c:dPt>
            <c:idx val="4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437-4BAE-8585-23DCFA917832}"/>
              </c:ext>
            </c:extLst>
          </c:dPt>
          <c:dPt>
            <c:idx val="5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437-4BAE-8585-23DCFA917832}"/>
              </c:ext>
            </c:extLst>
          </c:dPt>
          <c:dPt>
            <c:idx val="6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437-4BAE-8585-23DCFA917832}"/>
              </c:ext>
            </c:extLst>
          </c:dPt>
          <c:dPt>
            <c:idx val="7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A437-4BAE-8585-23DCFA917832}"/>
              </c:ext>
            </c:extLst>
          </c:dPt>
          <c:dPt>
            <c:idx val="8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A437-4BAE-8585-23DCFA917832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A437-4BAE-8585-23DCFA917832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A437-4BAE-8585-23DCFA91783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'[winequality-red_04Oct2023_3pm.xlsx]Sheet3'!$B$27:$L$27</c:f>
              <c:strCache>
                <c:ptCount val="11"/>
                <c:pt idx="0">
                  <c:v>fixed acidity</c:v>
                </c:pt>
                <c:pt idx="1">
                  <c:v>volatile acidity</c:v>
                </c:pt>
                <c:pt idx="2">
                  <c:v>citric acid</c:v>
                </c:pt>
                <c:pt idx="3">
                  <c:v>residual sugar</c:v>
                </c:pt>
                <c:pt idx="4">
                  <c:v>chlorides</c:v>
                </c:pt>
                <c:pt idx="5">
                  <c:v>free sulfur dioxide</c:v>
                </c:pt>
                <c:pt idx="6">
                  <c:v>total sulfur dioxide</c:v>
                </c:pt>
                <c:pt idx="7">
                  <c:v>density</c:v>
                </c:pt>
                <c:pt idx="8">
                  <c:v>pH</c:v>
                </c:pt>
                <c:pt idx="9">
                  <c:v>sulphates</c:v>
                </c:pt>
                <c:pt idx="10">
                  <c:v>alcohol</c:v>
                </c:pt>
              </c:strCache>
            </c:strRef>
          </c:cat>
          <c:val>
            <c:numRef>
              <c:f>'[winequality-red_04Oct2023_3pm.xlsx]Sheet3'!$B$28:$L$28</c:f>
              <c:numCache>
                <c:formatCode>0.00</c:formatCode>
                <c:ptCount val="11"/>
                <c:pt idx="0">
                  <c:v>0.10825337648121001</c:v>
                </c:pt>
                <c:pt idx="1">
                  <c:v>-0.3498751206891052</c:v>
                </c:pt>
                <c:pt idx="2">
                  <c:v>0.22288704208988552</c:v>
                </c:pt>
                <c:pt idx="3">
                  <c:v>1.5983873724831177E-2</c:v>
                </c:pt>
                <c:pt idx="4">
                  <c:v>-0.18423598516417625</c:v>
                </c:pt>
                <c:pt idx="5">
                  <c:v>-9.0323948018228347E-3</c:v>
                </c:pt>
                <c:pt idx="6">
                  <c:v>-0.1999576021250361</c:v>
                </c:pt>
                <c:pt idx="7">
                  <c:v>-0.24104731292081075</c:v>
                </c:pt>
                <c:pt idx="8">
                  <c:v>-6.7635917747814162E-2</c:v>
                </c:pt>
                <c:pt idx="9">
                  <c:v>0.41967513634726733</c:v>
                </c:pt>
                <c:pt idx="10">
                  <c:v>0.51276154295630982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A437-4BAE-8585-23DCFA91783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70055984"/>
        <c:axId val="1145085472"/>
      </c:barChart>
      <c:catAx>
        <c:axId val="1170055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5085472"/>
        <c:crosses val="autoZero"/>
        <c:auto val="1"/>
        <c:lblAlgn val="ctr"/>
        <c:lblOffset val="100"/>
        <c:noMultiLvlLbl val="0"/>
      </c:catAx>
      <c:valAx>
        <c:axId val="1145085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0055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Correlation of alcohol with density and chlorides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'[winequality-red_04Oct2023_3pm.xlsx]Sheet3'!$A$2</c:f>
              <c:strCache>
                <c:ptCount val="1"/>
                <c:pt idx="0">
                  <c:v>alcohol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9BC-48BE-8FA5-32C7362167B0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9BC-48BE-8FA5-32C7362167B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9BC-48BE-8FA5-32C7362167B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'[winequality-red_04Oct2023_3pm.xlsx]Sheet3'!$B$1:$D$1</c:f>
              <c:strCache>
                <c:ptCount val="3"/>
                <c:pt idx="0">
                  <c:v>chlorides</c:v>
                </c:pt>
                <c:pt idx="1">
                  <c:v>density</c:v>
                </c:pt>
                <c:pt idx="2">
                  <c:v>quality</c:v>
                </c:pt>
              </c:strCache>
            </c:strRef>
          </c:cat>
          <c:val>
            <c:numRef>
              <c:f>'[winequality-red_04Oct2023_3pm.xlsx]Sheet3'!$B$2:$D$2</c:f>
              <c:numCache>
                <c:formatCode>0.00</c:formatCode>
                <c:ptCount val="3"/>
                <c:pt idx="0">
                  <c:v>-0.29969506233591048</c:v>
                </c:pt>
                <c:pt idx="1">
                  <c:v>-0.56078775324344543</c:v>
                </c:pt>
                <c:pt idx="2">
                  <c:v>0.51276154295630982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9BC-48BE-8FA5-32C7362167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462043920"/>
        <c:axId val="407079856"/>
      </c:barChart>
      <c:catAx>
        <c:axId val="14620439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7079856"/>
        <c:crosses val="autoZero"/>
        <c:auto val="1"/>
        <c:lblAlgn val="ctr"/>
        <c:lblOffset val="100"/>
        <c:noMultiLvlLbl val="0"/>
      </c:catAx>
      <c:valAx>
        <c:axId val="4070798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2043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Average alcohol percentage and wine quality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'[winequality-red_04Oct2023_3pm.xlsx]Without_Outliers'!$Y$14</c:f>
              <c:strCache>
                <c:ptCount val="1"/>
                <c:pt idx="0">
                  <c:v>alcohol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'[winequality-red_04Oct2023_3pm.xlsx]Without_Outliers'!$X$15:$X$20</c:f>
              <c:numCache>
                <c:formatCode>General</c:formatCode>
                <c:ptCount val="6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7</c:v>
                </c:pt>
                <c:pt idx="5">
                  <c:v>8</c:v>
                </c:pt>
              </c:numCache>
            </c:numRef>
          </c:cat>
          <c:val>
            <c:numRef>
              <c:f>'[winequality-red_04Oct2023_3pm.xlsx]Without_Outliers'!$Y$15:$Y$20</c:f>
              <c:numCache>
                <c:formatCode>0.0</c:formatCode>
                <c:ptCount val="6"/>
                <c:pt idx="0">
                  <c:v>9.5499999999999989</c:v>
                </c:pt>
                <c:pt idx="1">
                  <c:v>10.001515151515152</c:v>
                </c:pt>
                <c:pt idx="2">
                  <c:v>9.8954337899543408</c:v>
                </c:pt>
                <c:pt idx="3">
                  <c:v>10.622027972027979</c:v>
                </c:pt>
                <c:pt idx="4">
                  <c:v>11.432905982905982</c:v>
                </c:pt>
                <c:pt idx="5">
                  <c:v>12.081818181818182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A0-4238-858B-92D2976F70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44792544"/>
        <c:axId val="169014800"/>
      </c:barChart>
      <c:catAx>
        <c:axId val="18447925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/>
                  <a:t>Quality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014800"/>
        <c:crosses val="autoZero"/>
        <c:auto val="1"/>
        <c:lblAlgn val="ctr"/>
        <c:lblOffset val="100"/>
        <c:noMultiLvlLbl val="0"/>
      </c:catAx>
      <c:valAx>
        <c:axId val="169014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 dirty="0"/>
                  <a:t>Average</a:t>
                </a:r>
                <a:r>
                  <a:rPr lang="en-US" sz="1100" baseline="0" dirty="0"/>
                  <a:t> alcohol percentage</a:t>
                </a:r>
                <a:endParaRPr lang="en-US" sz="11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4792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alcohol percentage and wine quality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'[winequality-red_04Oct2023_3pm.xlsx]Without_Outliers'!$Y$14</c:f>
              <c:strCache>
                <c:ptCount val="1"/>
                <c:pt idx="0">
                  <c:v>alcohol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'[winequality-red_04Oct2023_3pm.xlsx]Without_Outliers'!$X$15:$X$20</c:f>
              <c:numCache>
                <c:formatCode>General</c:formatCode>
                <c:ptCount val="6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7</c:v>
                </c:pt>
                <c:pt idx="5">
                  <c:v>8</c:v>
                </c:pt>
              </c:numCache>
            </c:numRef>
          </c:xVal>
          <c:yVal>
            <c:numRef>
              <c:f>'[winequality-red_04Oct2023_3pm.xlsx]Without_Outliers'!$Y$15:$Y$20</c:f>
              <c:numCache>
                <c:formatCode>0.0</c:formatCode>
                <c:ptCount val="6"/>
                <c:pt idx="0">
                  <c:v>9.5499999999999989</c:v>
                </c:pt>
                <c:pt idx="1">
                  <c:v>10.001515151515152</c:v>
                </c:pt>
                <c:pt idx="2">
                  <c:v>9.8954337899543408</c:v>
                </c:pt>
                <c:pt idx="3">
                  <c:v>10.622027972027979</c:v>
                </c:pt>
                <c:pt idx="4">
                  <c:v>11.432905982905982</c:v>
                </c:pt>
                <c:pt idx="5">
                  <c:v>12.081818181818182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87D-47C9-A25D-D1B65ABA4E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61840208"/>
        <c:axId val="160500752"/>
      </c:scatterChart>
      <c:valAx>
        <c:axId val="17618402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Quality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500752"/>
        <c:crosses val="autoZero"/>
        <c:crossBetween val="midCat"/>
      </c:valAx>
      <c:valAx>
        <c:axId val="160500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Alchole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18402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Average amount of sulphates and quality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'[winequality-red_04Oct2023_3pm.xlsx]Without_Outliers'!$AC$14</c:f>
              <c:strCache>
                <c:ptCount val="1"/>
                <c:pt idx="0">
                  <c:v>sulphates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'[winequality-red_04Oct2023_3pm.xlsx]Without_Outliers'!$X$15:$X$20</c:f>
              <c:numCache>
                <c:formatCode>General</c:formatCode>
                <c:ptCount val="6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7</c:v>
                </c:pt>
                <c:pt idx="5">
                  <c:v>8</c:v>
                </c:pt>
              </c:numCache>
            </c:numRef>
          </c:xVal>
          <c:yVal>
            <c:numRef>
              <c:f>'[winequality-red_04Oct2023_3pm.xlsx]Without_Outliers'!$AC$15:$AC$20</c:f>
              <c:numCache>
                <c:formatCode>0.00</c:formatCode>
                <c:ptCount val="6"/>
                <c:pt idx="0">
                  <c:v>0.58333333333333337</c:v>
                </c:pt>
                <c:pt idx="1">
                  <c:v>0.5415151515151515</c:v>
                </c:pt>
                <c:pt idx="2">
                  <c:v>0.58853881278538833</c:v>
                </c:pt>
                <c:pt idx="3">
                  <c:v>0.65221445221445229</c:v>
                </c:pt>
                <c:pt idx="4">
                  <c:v>0.72717948717948722</c:v>
                </c:pt>
                <c:pt idx="5">
                  <c:v>0.74363636363636343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612-4C1A-ACCC-F799554F4F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18652400"/>
        <c:axId val="160502240"/>
      </c:scatterChart>
      <c:valAx>
        <c:axId val="19186524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Quality</a:t>
                </a:r>
                <a:r>
                  <a:rPr lang="en-US" baseline="0"/>
                  <a:t> 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502240"/>
        <c:crosses val="autoZero"/>
        <c:crossBetween val="midCat"/>
      </c:valAx>
      <c:valAx>
        <c:axId val="160502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Sulphates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86524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amount of volatile acidity and quality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'[winequality-red_04Oct2023_3pm.xlsx]Without_Outliers'!$Z$14</c:f>
              <c:strCache>
                <c:ptCount val="1"/>
                <c:pt idx="0">
                  <c:v>volatile acidity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'[winequality-red_04Oct2023_3pm.xlsx]Without_Outliers'!$X$15:$X$20</c:f>
              <c:numCache>
                <c:formatCode>General</c:formatCode>
                <c:ptCount val="6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7</c:v>
                </c:pt>
                <c:pt idx="5">
                  <c:v>8</c:v>
                </c:pt>
              </c:numCache>
            </c:numRef>
          </c:cat>
          <c:val>
            <c:numRef>
              <c:f>'[winequality-red_04Oct2023_3pm.xlsx]Without_Outliers'!$Z$15:$Z$20</c:f>
              <c:numCache>
                <c:formatCode>0.0</c:formatCode>
                <c:ptCount val="6"/>
                <c:pt idx="0">
                  <c:v>0.77333333333333343</c:v>
                </c:pt>
                <c:pt idx="1">
                  <c:v>0.67181818181818187</c:v>
                </c:pt>
                <c:pt idx="2">
                  <c:v>0.56747716894977174</c:v>
                </c:pt>
                <c:pt idx="3">
                  <c:v>0.49665501165501169</c:v>
                </c:pt>
                <c:pt idx="4">
                  <c:v>0.41072649572649572</c:v>
                </c:pt>
                <c:pt idx="5">
                  <c:v>0.43454545454545457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F8-4A52-85AA-4CD1423508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57558016"/>
        <c:axId val="169054976"/>
      </c:barChart>
      <c:catAx>
        <c:axId val="17575580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0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Quality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0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054976"/>
        <c:crosses val="autoZero"/>
        <c:auto val="1"/>
        <c:lblAlgn val="ctr"/>
        <c:lblOffset val="100"/>
        <c:noMultiLvlLbl val="0"/>
      </c:catAx>
      <c:valAx>
        <c:axId val="169054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0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</a:rPr>
                  <a:t>Volatile acidity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0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7558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</a:rPr>
              <a:t>Average amount of volatile acidity and quality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'[winequality-red_04Oct2023_3pm.xlsx]Without_Outliers'!$Z$14</c:f>
              <c:strCache>
                <c:ptCount val="1"/>
                <c:pt idx="0">
                  <c:v>volatile acidity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'[winequality-red_04Oct2023_3pm.xlsx]Without_Outliers'!$X$15:$X$20</c:f>
              <c:numCache>
                <c:formatCode>General</c:formatCode>
                <c:ptCount val="6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7</c:v>
                </c:pt>
                <c:pt idx="5">
                  <c:v>8</c:v>
                </c:pt>
              </c:numCache>
            </c:numRef>
          </c:xVal>
          <c:yVal>
            <c:numRef>
              <c:f>'[winequality-red_04Oct2023_3pm.xlsx]Without_Outliers'!$Z$15:$Z$20</c:f>
              <c:numCache>
                <c:formatCode>0.0</c:formatCode>
                <c:ptCount val="6"/>
                <c:pt idx="0">
                  <c:v>0.77333333333333343</c:v>
                </c:pt>
                <c:pt idx="1">
                  <c:v>0.67181818181818187</c:v>
                </c:pt>
                <c:pt idx="2">
                  <c:v>0.56747716894977174</c:v>
                </c:pt>
                <c:pt idx="3">
                  <c:v>0.49665501165501169</c:v>
                </c:pt>
                <c:pt idx="4">
                  <c:v>0.41072649572649572</c:v>
                </c:pt>
                <c:pt idx="5">
                  <c:v>0.43454545454545457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369-4074-BE3C-FA6A8587CF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18645680"/>
        <c:axId val="169010336"/>
      </c:scatterChart>
      <c:valAx>
        <c:axId val="1918645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Quality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010336"/>
        <c:crosses val="autoZero"/>
        <c:crossBetween val="midCat"/>
      </c:valAx>
      <c:valAx>
        <c:axId val="169010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Volatile acidity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8645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Correlation of density with other features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'[winequality-red_04Oct2023_3pm.xlsx]Correlation3'!$B$121</c:f>
              <c:strCache>
                <c:ptCount val="1"/>
                <c:pt idx="0">
                  <c:v>density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41D-4E78-9050-F0F5B5F40A99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441D-4E78-9050-F0F5B5F40A99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441D-4E78-9050-F0F5B5F40A9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441D-4E78-9050-F0F5B5F40A99}"/>
              </c:ext>
            </c:extLst>
          </c:dPt>
          <c:dPt>
            <c:idx val="4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41D-4E78-9050-F0F5B5F40A99}"/>
              </c:ext>
            </c:extLst>
          </c:dPt>
          <c:dPt>
            <c:idx val="5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41D-4E78-9050-F0F5B5F40A99}"/>
              </c:ext>
            </c:extLst>
          </c:dPt>
          <c:dPt>
            <c:idx val="6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41D-4E78-9050-F0F5B5F40A9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'[winequality-red_04Oct2023_3pm.xlsx]Correlation3'!$C$120:$I$120</c:f>
              <c:strCache>
                <c:ptCount val="7"/>
                <c:pt idx="0">
                  <c:v>fixed acidity</c:v>
                </c:pt>
                <c:pt idx="1">
                  <c:v>citric acid</c:v>
                </c:pt>
                <c:pt idx="2">
                  <c:v>residual sugar</c:v>
                </c:pt>
                <c:pt idx="3">
                  <c:v>chlorides</c:v>
                </c:pt>
                <c:pt idx="4">
                  <c:v>pH</c:v>
                </c:pt>
                <c:pt idx="5">
                  <c:v>alcohol</c:v>
                </c:pt>
                <c:pt idx="6">
                  <c:v>quality</c:v>
                </c:pt>
              </c:strCache>
            </c:strRef>
          </c:cat>
          <c:val>
            <c:numRef>
              <c:f>'[winequality-red_04Oct2023_3pm.xlsx]Correlation3'!$C$121:$I$121</c:f>
              <c:numCache>
                <c:formatCode>0.00</c:formatCode>
                <c:ptCount val="7"/>
                <c:pt idx="0">
                  <c:v>0.6096384279846041</c:v>
                </c:pt>
                <c:pt idx="1">
                  <c:v>0.29399572301666366</c:v>
                </c:pt>
                <c:pt idx="2">
                  <c:v>0.40156917283918087</c:v>
                </c:pt>
                <c:pt idx="3">
                  <c:v>0.43012807903763239</c:v>
                </c:pt>
                <c:pt idx="4">
                  <c:v>-0.24329804456724199</c:v>
                </c:pt>
                <c:pt idx="5">
                  <c:v>-0.56078775324344543</c:v>
                </c:pt>
                <c:pt idx="6">
                  <c:v>-0.24104731292081075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41D-4E78-9050-F0F5B5F40A9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81135424"/>
        <c:axId val="1165224560"/>
      </c:barChart>
      <c:catAx>
        <c:axId val="481135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5224560"/>
        <c:crosses val="autoZero"/>
        <c:auto val="1"/>
        <c:lblAlgn val="ctr"/>
        <c:lblOffset val="100"/>
        <c:noMultiLvlLbl val="0"/>
      </c:catAx>
      <c:valAx>
        <c:axId val="1165224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1135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amount of citric acid and quality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'[winequality-red_04Oct2023_3pm.xlsx]Without_Outliers'!$AA$14</c:f>
              <c:strCache>
                <c:ptCount val="1"/>
                <c:pt idx="0">
                  <c:v>citric acid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'[winequality-red_04Oct2023_3pm.xlsx]Without_Outliers'!$X$15:$X$20</c:f>
              <c:numCache>
                <c:formatCode>General</c:formatCode>
                <c:ptCount val="6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7</c:v>
                </c:pt>
                <c:pt idx="5">
                  <c:v>8</c:v>
                </c:pt>
              </c:numCache>
            </c:numRef>
          </c:cat>
          <c:val>
            <c:numRef>
              <c:f>'[winequality-red_04Oct2023_3pm.xlsx]Without_Outliers'!$AA$15:$AA$20</c:f>
              <c:numCache>
                <c:formatCode>0.00</c:formatCode>
                <c:ptCount val="6"/>
                <c:pt idx="0">
                  <c:v>0.24333333333333337</c:v>
                </c:pt>
                <c:pt idx="1">
                  <c:v>0.16757575757575754</c:v>
                </c:pt>
                <c:pt idx="2">
                  <c:v>0.21876712328767142</c:v>
                </c:pt>
                <c:pt idx="3">
                  <c:v>0.25853146853146841</c:v>
                </c:pt>
                <c:pt idx="4">
                  <c:v>0.34367521367521364</c:v>
                </c:pt>
                <c:pt idx="5">
                  <c:v>0.37000000000000005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DB-4778-B12E-3C9F59D09F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527088"/>
        <c:axId val="169007360"/>
      </c:barChart>
      <c:catAx>
        <c:axId val="1235270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Quality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007360"/>
        <c:crosses val="autoZero"/>
        <c:auto val="1"/>
        <c:lblAlgn val="ctr"/>
        <c:lblOffset val="100"/>
        <c:noMultiLvlLbl val="0"/>
      </c:catAx>
      <c:valAx>
        <c:axId val="169007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citric acid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527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audio1.wav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4938-9FEE-4100-959E-426578BA3EFD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A0F22D-CFC7-4EFE-91D3-E9CCBB42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49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a note.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531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6289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0249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1250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1345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talk about horses and </a:t>
            </a:r>
            <a:r>
              <a:rPr lang="en-US"/>
              <a:t>their whereabouts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675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18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talk about horses and </a:t>
            </a:r>
            <a:r>
              <a:rPr lang="en-US"/>
              <a:t>their whereabouts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65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talk about horses and </a:t>
            </a:r>
            <a:r>
              <a:rPr lang="en-US"/>
              <a:t>their whereabouts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0340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525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talk about horses and </a:t>
            </a:r>
            <a:r>
              <a:rPr lang="en-US"/>
              <a:t>their whereabouts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9317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talk about horses and </a:t>
            </a:r>
            <a:r>
              <a:rPr lang="en-US"/>
              <a:t>their whereabouts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40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75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194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5651FA-DC84-460D-A3AD-DCF09CFD67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591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Relationship Id="rId5" Type="http://schemas.openxmlformats.org/officeDocument/2006/relationships/audio" Target="../media/audio1.wav"/><Relationship Id="rId4" Type="http://schemas.openxmlformats.org/officeDocument/2006/relationships/image" Target="../media/image7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9079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" name="camera.wav"/>
          </p:stSnd>
        </p:sndAc>
      </p:transition>
    </mc:Choice>
    <mc:Fallback xmlns="">
      <p:transition>
        <p:fade/>
        <p:sndAc>
          <p:stSnd>
            <p:snd r:embed="rId5" name="camera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304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4708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286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811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05310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1638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" name="camera.wav"/>
          </p:stSnd>
        </p:sndAc>
      </p:transition>
    </mc:Choice>
    <mc:Fallback xmlns="">
      <p:transition>
        <p:fade/>
        <p:sndAc>
          <p:stSnd>
            <p:snd r:embed="rId3" name="camera.wav"/>
          </p:stSnd>
        </p:sndAc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1681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" name="camera.wav"/>
          </p:stSnd>
        </p:sndAc>
      </p:transition>
    </mc:Choice>
    <mc:Fallback xmlns="">
      <p:transition>
        <p:fade/>
        <p:sndAc>
          <p:stSnd>
            <p:snd r:embed="rId3" name="camera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824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" name="camera.wav"/>
          </p:stSnd>
        </p:sndAc>
      </p:transition>
    </mc:Choice>
    <mc:Fallback xmlns="">
      <p:transition>
        <p:fade/>
        <p:sndAc>
          <p:stSnd>
            <p:snd r:embed="rId3" name="camera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93265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" name="camera.wav"/>
          </p:stSnd>
        </p:sndAc>
      </p:transition>
    </mc:Choice>
    <mc:Fallback xmlns="">
      <p:transition>
        <p:fade/>
        <p:sndAc>
          <p:stSnd>
            <p:snd r:embed="rId3" name="camera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71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" name="camera.wav"/>
          </p:stSnd>
        </p:sndAc>
      </p:transition>
    </mc:Choice>
    <mc:Fallback xmlns="">
      <p:transition>
        <p:fade/>
        <p:sndAc>
          <p:stSnd>
            <p:snd r:embed="rId3" name="camera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7485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" name="camera.wav"/>
          </p:stSnd>
        </p:sndAc>
      </p:transition>
    </mc:Choice>
    <mc:Fallback xmlns="">
      <p:transition>
        <p:fade/>
        <p:sndAc>
          <p:stSnd>
            <p:snd r:embed="rId3" name="camera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63600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" name="camera.wav"/>
          </p:stSnd>
        </p:sndAc>
      </p:transition>
    </mc:Choice>
    <mc:Fallback xmlns="">
      <p:transition>
        <p:fade/>
        <p:sndAc>
          <p:stSnd>
            <p:snd r:embed="rId3" name="camera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2694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" name="camera.wav"/>
          </p:stSnd>
        </p:sndAc>
      </p:transition>
    </mc:Choice>
    <mc:Fallback xmlns="">
      <p:transition>
        <p:fade/>
        <p:sndAc>
          <p:stSnd>
            <p:snd r:embed="rId3" name="camera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4038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" name="camera.wav"/>
          </p:stSnd>
        </p:sndAc>
      </p:transition>
    </mc:Choice>
    <mc:Fallback xmlns="">
      <p:transition>
        <p:fade/>
        <p:sndAc>
          <p:stSnd>
            <p:snd r:embed="rId3" name="camera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006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" name="camera.wav"/>
          </p:stSnd>
        </p:sndAc>
      </p:transition>
    </mc:Choice>
    <mc:Fallback xmlns="">
      <p:transition>
        <p:fade/>
        <p:sndAc>
          <p:stSnd>
            <p:snd r:embed="rId3" name="camera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audio" Target="../media/audio1.wav"/><Relationship Id="rId10" Type="http://schemas.openxmlformats.org/officeDocument/2006/relationships/slideLayout" Target="../slideLayouts/slideLayout10.xml"/><Relationship Id="rId19" Type="http://schemas.openxmlformats.org/officeDocument/2006/relationships/audio" Target="../media/audio1.wav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0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15F11EE-74DB-44A7-96BB-01D9BDD61B3C}" type="datetimeFigureOut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565D7E7-27D1-42CB-9248-9AFA1D7A7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604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  <p:sldLayoutId id="2147483784" r:id="rId1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250">
        <p15:prstTrans prst="drape"/>
        <p:sndAc>
          <p:stSnd>
            <p:snd r:embed="rId19" name="camera.wav"/>
          </p:stSnd>
        </p:sndAc>
      </p:transition>
    </mc:Choice>
    <mc:Fallback xmlns="">
      <p:transition>
        <p:fade/>
        <p:sndAc>
          <p:stSnd>
            <p:snd r:embed="rId23" name="camera.wav"/>
          </p:stSnd>
        </p:sndAc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9B347087-DEE1-4F23-8486-A2690AA19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4BB81AE-EE4A-4AA4-8941-104B6C943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88137"/>
            <a:ext cx="11227442" cy="588329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pic>
        <p:nvPicPr>
          <p:cNvPr id="8" name="Picture 7" descr="A person pouring wine into a bucket&#10;&#10;Description automatically generated">
            <a:extLst>
              <a:ext uri="{FF2B5EF4-FFF2-40B4-BE49-F238E27FC236}">
                <a16:creationId xmlns:a16="http://schemas.microsoft.com/office/drawing/2014/main" id="{53234027-F26C-356D-0381-8552E96B76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14795" r="1715" b="1"/>
          <a:stretch/>
        </p:blipFill>
        <p:spPr>
          <a:xfrm>
            <a:off x="486138" y="488137"/>
            <a:ext cx="11227442" cy="5883295"/>
          </a:xfrm>
          <a:prstGeom prst="rect">
            <a:avLst/>
          </a:prstGeom>
        </p:spPr>
      </p:pic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AA791FC-1AEF-4561-93B5-6B9E981BB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21280" y="3594428"/>
            <a:ext cx="69494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AAA2202F-2A68-464D-8E53-CEBE9303D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B129734-DF6D-46B8-A0E0-4F178B3AD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8956"/>
            <a:ext cx="12234672" cy="658368"/>
            <a:chOff x="-18288" y="3128956"/>
            <a:chExt cx="12234672" cy="658368"/>
          </a:xfrm>
        </p:grpSpPr>
        <p:sp useBgFill="1">
          <p:nvSpPr>
            <p:cNvPr id="66" name="Rounded Rectangle 21">
              <a:extLst>
                <a:ext uri="{FF2B5EF4-FFF2-40B4-BE49-F238E27FC236}">
                  <a16:creationId xmlns:a16="http://schemas.microsoft.com/office/drawing/2014/main" id="{6A986578-4991-4E9B-94B7-056F6B09B7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257D0097-ACF2-46A6-804C-C5D55A188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68" name="Rounded Rectangle 27">
              <a:extLst>
                <a:ext uri="{FF2B5EF4-FFF2-40B4-BE49-F238E27FC236}">
                  <a16:creationId xmlns:a16="http://schemas.microsoft.com/office/drawing/2014/main" id="{A71DA5EB-109A-4C2F-A093-7E5F6490B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DA85B8CE-EB01-4DD0-8B39-D413503D7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8F5D8E-6BA9-44D4-AAF2-E9CD76EA43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4403" y="1113698"/>
            <a:ext cx="8229600" cy="23452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kern="0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Red wine’s physicochemical characteristics</a:t>
            </a:r>
            <a:br>
              <a:rPr lang="en-US" sz="5000" kern="10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5000" kern="0">
                <a:solidFill>
                  <a:schemeClr val="bg1"/>
                </a:solidFill>
                <a:effectLst/>
                <a:ea typeface="Calibri" panose="020F0502020204030204" pitchFamily="34" charset="0"/>
                <a:cs typeface="Calibri" panose="020F0502020204030204" pitchFamily="34" charset="0"/>
              </a:rPr>
              <a:t>&amp; it’s quality</a:t>
            </a:r>
            <a:endParaRPr lang="en-US" sz="50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6F90C3-2317-49E0-9F17-CB5C100914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3003" y="3729894"/>
            <a:ext cx="7772400" cy="132080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Impact of red wine’s physicochemical characteristics on its quality</a:t>
            </a:r>
          </a:p>
        </p:txBody>
      </p:sp>
    </p:spTree>
    <p:extLst>
      <p:ext uri="{BB962C8B-B14F-4D97-AF65-F5344CB8AC3E}">
        <p14:creationId xmlns:p14="http://schemas.microsoft.com/office/powerpoint/2010/main" val="27858279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Density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Density is the fourth most important factor for the wine quality.</a:t>
            </a:r>
          </a:p>
          <a:p>
            <a:r>
              <a:rPr lang="en-US" dirty="0"/>
              <a:t>Increase in density will make the wine sweeter, but also more salty and more acidic.</a:t>
            </a:r>
          </a:p>
          <a:p>
            <a:r>
              <a:rPr lang="en-US" dirty="0"/>
              <a:t>High density wine is watery wine, with less alcohol.  </a:t>
            </a:r>
          </a:p>
          <a:p>
            <a:r>
              <a:rPr lang="en-US" dirty="0"/>
              <a:t>Increase in density mildly decreases the wine quality.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F7716CF-6157-4CA6-E632-EF1643D8B8C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02871373"/>
              </p:ext>
            </p:extLst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726188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Citric acid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In addition to the earlier mentioned elements, citric acid also plays a small role in wine quality. </a:t>
            </a:r>
          </a:p>
          <a:p>
            <a:r>
              <a:rPr lang="en-US" dirty="0"/>
              <a:t>Citric acid usually exits in wine in a very small amount.</a:t>
            </a:r>
          </a:p>
          <a:p>
            <a:r>
              <a:rPr lang="en-US" dirty="0"/>
              <a:t>Citric acid</a:t>
            </a:r>
            <a:r>
              <a:rPr lang="en-US" b="1" dirty="0"/>
              <a:t> </a:t>
            </a:r>
            <a:r>
              <a:rPr lang="en-US" dirty="0"/>
              <a:t>has</a:t>
            </a:r>
            <a:r>
              <a:rPr lang="en-US" b="1" dirty="0"/>
              <a:t> </a:t>
            </a:r>
            <a:r>
              <a:rPr lang="en-US" dirty="0"/>
              <a:t>a mild positive correlation with the wine quality with a value of 0.22.</a:t>
            </a:r>
          </a:p>
          <a:p>
            <a:r>
              <a:rPr lang="en-US" dirty="0"/>
              <a:t>Citric acid adds freshness and flavor to the wine.</a:t>
            </a:r>
          </a:p>
          <a:p>
            <a:r>
              <a:rPr lang="en-US" dirty="0"/>
              <a:t>Usually, the greater the amount of citric acid is greater the wine quality.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885C30F-269A-4372-A1A2-53A09EC65BAD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676396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pH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By pH value, we measure how sour our wine is.</a:t>
            </a:r>
          </a:p>
          <a:p>
            <a:r>
              <a:rPr lang="en-US" dirty="0"/>
              <a:t>In red wine, pH scale value varies in decimal point.</a:t>
            </a:r>
          </a:p>
          <a:p>
            <a:r>
              <a:rPr lang="en-US" dirty="0"/>
              <a:t>pH factor has</a:t>
            </a:r>
            <a:r>
              <a:rPr lang="en-US" b="1" dirty="0"/>
              <a:t> </a:t>
            </a:r>
            <a:r>
              <a:rPr lang="en-US" dirty="0"/>
              <a:t>a very weak negative correlation with the wine quality with a value of -0.07.</a:t>
            </a:r>
          </a:p>
          <a:p>
            <a:r>
              <a:rPr lang="en-US" dirty="0"/>
              <a:t>Increase in pH value (in decimal point) will cause very little decreases in the wine quality.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8B0029B1-FFF4-4FF5-979D-F2A3C43689A4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883689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Overview of the correlation of different factors with quality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CD3C749-72BD-7C47-2E94-C8A01741B4B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98575" y="2779730"/>
            <a:ext cx="4718050" cy="2290418"/>
          </a:xfrm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2AC1C7A-4A90-E93E-68A6-AF2106229EB3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01445977"/>
              </p:ext>
            </p:extLst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7449369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FB5D1BB-0703-437B-BD1E-1D07F8A27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886586B-3F0F-4593-B272-AE75AD0F0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20DEB59-BF94-41B5-8F16-8B10442EE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A3BEF6F-FC03-43B1-8D1B-8DA3A360D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0F49BA32-A501-4C79-9A72-92587AB9E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83F92AF-2403-4558-B1D7-72130A1E4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Design thinking &amp; design principles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2" y="2556932"/>
            <a:ext cx="9533571" cy="331893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dirty="0"/>
              <a:t>To make the presentation understandable for a less technical audience, I have used design thinking as flows : </a:t>
            </a:r>
          </a:p>
          <a:p>
            <a:pPr>
              <a:lnSpc>
                <a:spcPct val="90000"/>
              </a:lnSpc>
            </a:pPr>
            <a:r>
              <a:rPr lang="en-US" dirty="0"/>
              <a:t>This presentation is prepared in a simple way using Microsoft PowerPoint so that less or non-technical audiences can also understand the data and analysis results. </a:t>
            </a:r>
          </a:p>
          <a:p>
            <a:pPr>
              <a:lnSpc>
                <a:spcPct val="90000"/>
              </a:lnSpc>
            </a:pPr>
            <a:r>
              <a:rPr lang="en-US" dirty="0"/>
              <a:t>The presentation includes a visual representation of the findings so the audience can </a:t>
            </a:r>
            <a:r>
              <a:rPr lang="en-US"/>
              <a:t>easily understand </a:t>
            </a:r>
            <a:r>
              <a:rPr lang="en-US" dirty="0"/>
              <a:t>the results. </a:t>
            </a:r>
          </a:p>
          <a:p>
            <a:pPr>
              <a:lnSpc>
                <a:spcPct val="90000"/>
              </a:lnSpc>
            </a:pPr>
            <a:r>
              <a:rPr lang="en-US" dirty="0"/>
              <a:t>The presentation includes graphical charts that are common and not very complicated or technical. The used graphs, i.e., bar charts, are a common way of representing data and are commonly used in business presentations. </a:t>
            </a:r>
          </a:p>
          <a:p>
            <a:pPr>
              <a:lnSpc>
                <a:spcPct val="90000"/>
              </a:lnSpc>
            </a:pPr>
            <a:r>
              <a:rPr lang="en-US" dirty="0"/>
              <a:t>Finally, the findings are presented in a segmented manner by highlighting one element at a time.</a:t>
            </a:r>
          </a:p>
        </p:txBody>
      </p:sp>
    </p:spTree>
    <p:extLst>
      <p:ext uri="{BB962C8B-B14F-4D97-AF65-F5344CB8AC3E}">
        <p14:creationId xmlns:p14="http://schemas.microsoft.com/office/powerpoint/2010/main" val="25184330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51AE6-1AE0-4812-9F01-D0420D9F4EF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32328" y="968188"/>
            <a:ext cx="8668871" cy="4661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References: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915747-19CA-212C-FD00-7871FA9CF95E}"/>
              </a:ext>
            </a:extLst>
          </p:cNvPr>
          <p:cNvSpPr txBox="1"/>
          <p:nvPr/>
        </p:nvSpPr>
        <p:spPr>
          <a:xfrm>
            <a:off x="1037432" y="1498685"/>
            <a:ext cx="10523948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900" dirty="0"/>
              <a:t>UCI machine learning, Red Wine Quality, URL: https://www.kaggle.com/datasets/uciml/red-wine-quality-cortez-et-al-2009, Accessed: 04 October 2023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900" b="1" dirty="0"/>
              <a:t>Image 1: </a:t>
            </a: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https://sanmicheleorganic.com/the-grape-harvest-in-the-chianti-hills/, Accessed: 14 October 2023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900" b="1" dirty="0"/>
              <a:t>Image 2: </a:t>
            </a: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https://www.foodandwine.com/wine/smooth-wine, </a:t>
            </a:r>
            <a:r>
              <a:rPr lang="en-US" sz="1900" dirty="0"/>
              <a:t>Accessed: 14 October 2023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900" b="1" dirty="0"/>
              <a:t>Image 3: </a:t>
            </a: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https://www.therealreview.com/2021/10/14/getting-wild-with-ferments/,</a:t>
            </a:r>
            <a:r>
              <a:rPr lang="en-US" sz="1900" dirty="0"/>
              <a:t>Accessed: 14 October 		2023</a:t>
            </a:r>
            <a:endParaRPr lang="en-US" sz="1900" b="1" dirty="0"/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900" b="1" dirty="0"/>
              <a:t>Image 4: </a:t>
            </a: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https://no.wikipedia.org/wiki/Barrique,Accessed</a:t>
            </a:r>
            <a:r>
              <a:rPr lang="en-US" sz="1900" dirty="0"/>
              <a:t>: 14 October 2023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900" b="1" dirty="0"/>
              <a:t>Image 5: </a:t>
            </a: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https://www.virginwines.co.uk/hub/wine-guide/wine-basics/types-of-red-wine/,</a:t>
            </a:r>
            <a:r>
              <a:rPr lang="en-US" sz="1900" dirty="0"/>
              <a:t>Accessed: 14 			October 2023</a:t>
            </a:r>
          </a:p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200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FB5D1BB-0703-437B-BD1E-1D07F8A27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886586B-3F0F-4593-B272-AE75AD0F0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0DEB59-BF94-41B5-8F16-8B10442EE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A3BEF6F-FC03-43B1-8D1B-8DA3A360D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F49BA32-A501-4C79-9A72-92587AB9E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83F92AF-2403-4558-B1D7-72130A1E4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2AC0F86-9A78-4E84-A4B4-ADB8B2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F78B9E-8BE2-4706-9377-A05FA25AB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2CDFDE2-4DB3-4623-BA21-187D1B710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74B2AA-1443-4E9B-8462-F7F5B8525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BB652B6-7300-49EC-9422-EF5342492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D0909587-01DE-424D-A15F-DAA28CF2C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A54E25-1C05-48E5-A5CC-3778C1D363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group of wine glasses on a table&#10;&#10;Description automatically generated">
            <a:extLst>
              <a:ext uri="{FF2B5EF4-FFF2-40B4-BE49-F238E27FC236}">
                <a16:creationId xmlns:a16="http://schemas.microsoft.com/office/drawing/2014/main" id="{2549C70A-0D0B-4B8B-09FC-656FBEACC72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58" r="12192" b="-1"/>
          <a:stretch/>
        </p:blipFill>
        <p:spPr>
          <a:xfrm>
            <a:off x="1412683" y="1410208"/>
            <a:ext cx="5278777" cy="385878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E5D0023-B23E-4823-8D72-B07FFF8CA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35824" y="2556932"/>
            <a:ext cx="3360771" cy="331893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In this presentation, we are going to explore -</a:t>
            </a:r>
          </a:p>
          <a:p>
            <a:r>
              <a:rPr lang="en-US" dirty="0"/>
              <a:t>Different red wine’s physicochemical characteristics.</a:t>
            </a:r>
          </a:p>
          <a:p>
            <a:pPr marL="342900" indent="-342900"/>
            <a:r>
              <a:rPr lang="en-US" dirty="0"/>
              <a:t>Their impact on the wine quality.</a:t>
            </a:r>
          </a:p>
          <a:p>
            <a:pPr marL="342900" indent="-342900"/>
            <a:r>
              <a:rPr lang="en-US" dirty="0"/>
              <a:t>A scientific way to rate the wine based on their physicochemical characteristics.</a:t>
            </a:r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589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FB5D1BB-0703-437B-BD1E-1D07F8A27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886586B-3F0F-4593-B272-AE75AD0F0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20DEB59-BF94-41B5-8F16-8B10442EE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A3BEF6F-FC03-43B1-8D1B-8DA3A360D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0F49BA32-A501-4C79-9A72-92587AB9E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83F92AF-2403-4558-B1D7-72130A1E4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Executive Summary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2" y="2556932"/>
            <a:ext cx="5363181" cy="3318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90000"/>
              </a:lnSpc>
            </a:pPr>
            <a:r>
              <a:rPr lang="en-US" dirty="0"/>
              <a:t>Alcohol quantity is the most important substance for the red wine quality.</a:t>
            </a:r>
          </a:p>
          <a:p>
            <a:pPr marL="342900" indent="-342900">
              <a:lnSpc>
                <a:spcPct val="90000"/>
              </a:lnSpc>
            </a:pPr>
            <a:r>
              <a:rPr lang="en-US" dirty="0"/>
              <a:t>Sulphates additive plays the second most important role in the wine quality .</a:t>
            </a:r>
          </a:p>
          <a:p>
            <a:pPr marL="342900" indent="-342900">
              <a:lnSpc>
                <a:spcPct val="90000"/>
              </a:lnSpc>
            </a:pPr>
            <a:r>
              <a:rPr lang="en-US" dirty="0"/>
              <a:t>Thirdly, increase in volatile acidity leads to decrease the wine quality.</a:t>
            </a:r>
          </a:p>
          <a:p>
            <a:pPr marL="342900" indent="-342900">
              <a:lnSpc>
                <a:spcPct val="90000"/>
              </a:lnSpc>
            </a:pPr>
            <a:r>
              <a:rPr lang="en-US" dirty="0"/>
              <a:t>Wine density is the fourth most important factor for the red wine quality.</a:t>
            </a:r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AF49E5F1-791C-64B2-473D-1DB81C46AC00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562274" y="2556931"/>
          <a:ext cx="4765585" cy="3192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0207992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Alcohol percentage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Among all the elements, alcohol plays the most important role in wine quality (with correlation value 0.51).</a:t>
            </a:r>
          </a:p>
          <a:p>
            <a:r>
              <a:rPr lang="en-US" dirty="0"/>
              <a:t>Increase in alcohol (% vol.) quantity decreases the wine density.</a:t>
            </a:r>
          </a:p>
          <a:p>
            <a:r>
              <a:rPr lang="en-US" dirty="0"/>
              <a:t>Red wine with high percentage of alcohol is less salty.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9570C04-7890-7CB6-77C8-7A5A7E93AEA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83449080"/>
              </p:ext>
            </p:extLst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287714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Alcohol percentage 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should order a wine where the alcohol percentage is in between 11 to 13. </a:t>
            </a:r>
          </a:p>
          <a:p>
            <a:r>
              <a:rPr lang="en-US" dirty="0"/>
              <a:t>The best choice could be around 12 (% vol.) alcohol.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0373B73-1AF5-8827-B047-177DB6F60B2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39014366"/>
              </p:ext>
            </p:extLst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184602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Alcohol percentage 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By the R-squared value, the regression model with alcohol and quality explains about 26% of the data.</a:t>
            </a:r>
          </a:p>
          <a:p>
            <a:r>
              <a:rPr lang="en-US" dirty="0"/>
              <a:t>Increase in alcohol percentage improves the wine quality. 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95149D3-8268-41BE-8F08-4C0F6F7486B9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436799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Sulphates additive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08176" y="2560320"/>
            <a:ext cx="3994172" cy="3310128"/>
          </a:xfrm>
        </p:spPr>
        <p:txBody>
          <a:bodyPr>
            <a:normAutofit/>
          </a:bodyPr>
          <a:lstStyle/>
          <a:p>
            <a:r>
              <a:rPr lang="en-US" dirty="0"/>
              <a:t>Sulphates has the second strongest correlation with red wine quality (with value 0.42). </a:t>
            </a:r>
          </a:p>
          <a:p>
            <a:r>
              <a:rPr lang="en-US" dirty="0"/>
              <a:t>We can say that the higher the amount of sulphates additive, the higher the wine quality.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095B10A-A7E4-4F8D-8E03-377339194347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132401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Volatile acidity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351454" cy="331012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Volatile acidity is the third most important factor for the wine quality.</a:t>
            </a:r>
          </a:p>
          <a:p>
            <a:r>
              <a:rPr lang="en-US" dirty="0"/>
              <a:t>Volatile acidity in wine (acetic acid) produces an unpleasant vinegar flavor. </a:t>
            </a:r>
          </a:p>
          <a:p>
            <a:r>
              <a:rPr lang="en-US" dirty="0"/>
              <a:t>There is a strong negative correlation between volatile acidity and wine quality (with value -0.35).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ABD9549-AC52-475C-8018-F4FE8D9AC747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174549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A357A2C-4FE0-4C54-9301-09543978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Volatile acidity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D876A-993C-46A9-B33F-613CD0C043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increase of volatile acidity will decrease the wine quality. </a:t>
            </a:r>
          </a:p>
          <a:p>
            <a:r>
              <a:rPr lang="en-US" dirty="0"/>
              <a:t>By the R-squared value, the simple regression model with volatile acidity and quality explains about 12% of the data.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2EE2C26-8C9D-47CF-8EC4-3A4CB2A2C31D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81725" y="2560638"/>
          <a:ext cx="4718050" cy="3309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062364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p14:dur="10">
        <p15:prstTrans prst="drap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C1358CDC026C9459F824185BF016379" ma:contentTypeVersion="15" ma:contentTypeDescription="Utwórz nowy dokument." ma:contentTypeScope="" ma:versionID="143d19408b07406c9b93283758526cff">
  <xsd:schema xmlns:xsd="http://www.w3.org/2001/XMLSchema" xmlns:xs="http://www.w3.org/2001/XMLSchema" xmlns:p="http://schemas.microsoft.com/office/2006/metadata/properties" xmlns:ns2="090bb304-0634-4271-8396-12d9eb9a8485" xmlns:ns3="7ed439fd-4250-4c27-92be-677108cf3e01" targetNamespace="http://schemas.microsoft.com/office/2006/metadata/properties" ma:root="true" ma:fieldsID="2f78de237e798a10f14eda5af692c76f" ns2:_="" ns3:_="">
    <xsd:import namespace="090bb304-0634-4271-8396-12d9eb9a8485"/>
    <xsd:import namespace="7ed439fd-4250-4c27-92be-677108cf3e01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0bb304-0634-4271-8396-12d9eb9a848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Udostępniani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Udostępnione dla — szczegóły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0e6e50f7-8e72-46b8-8900-9cd34975879f}" ma:internalName="TaxCatchAll" ma:showField="CatchAllData" ma:web="090bb304-0634-4271-8396-12d9eb9a84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d439fd-4250-4c27-92be-677108cf3e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Tagi obrazów" ma:readOnly="false" ma:fieldId="{5cf76f15-5ced-4ddc-b409-7134ff3c332f}" ma:taxonomyMulti="true" ma:sspId="d709728d-f333-413a-ae6b-8d9e51106f0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90bb304-0634-4271-8396-12d9eb9a8485" xsi:nil="true"/>
    <lcf76f155ced4ddcb4097134ff3c332f xmlns="7ed439fd-4250-4c27-92be-677108cf3e0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C5B8FE-FE3A-4796-8BBD-5BECAC40EF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0bb304-0634-4271-8396-12d9eb9a8485"/>
    <ds:schemaRef ds:uri="7ed439fd-4250-4c27-92be-677108cf3e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7D5EFB9-7AE4-45F9-AF08-5EAF48C35664}">
  <ds:schemaRefs>
    <ds:schemaRef ds:uri="http://schemas.microsoft.com/office/2006/metadata/properties"/>
    <ds:schemaRef ds:uri="http://schemas.microsoft.com/office/infopath/2007/PartnerControls"/>
    <ds:schemaRef ds:uri="090bb304-0634-4271-8396-12d9eb9a8485"/>
    <ds:schemaRef ds:uri="7ed439fd-4250-4c27-92be-677108cf3e01"/>
  </ds:schemaRefs>
</ds:datastoreItem>
</file>

<file path=customXml/itemProps3.xml><?xml version="1.0" encoding="utf-8"?>
<ds:datastoreItem xmlns:ds="http://schemas.openxmlformats.org/officeDocument/2006/customXml" ds:itemID="{A56B96EF-DC27-4B54-A661-F9C4256A98C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2590</TotalTime>
  <Words>943</Words>
  <Application>Microsoft Office PowerPoint</Application>
  <PresentationFormat>Widescreen</PresentationFormat>
  <Paragraphs>108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Garamond</vt:lpstr>
      <vt:lpstr>Organic</vt:lpstr>
      <vt:lpstr>Red wine’s physicochemical characteristics &amp; it’s quality</vt:lpstr>
      <vt:lpstr>Agenda</vt:lpstr>
      <vt:lpstr>Executive Summary</vt:lpstr>
      <vt:lpstr>Alcohol percentage </vt:lpstr>
      <vt:lpstr>Alcohol percentage  </vt:lpstr>
      <vt:lpstr>Alcohol percentage  </vt:lpstr>
      <vt:lpstr>Sulphates additive</vt:lpstr>
      <vt:lpstr>Volatile acidity</vt:lpstr>
      <vt:lpstr>Volatile acidity</vt:lpstr>
      <vt:lpstr>Density</vt:lpstr>
      <vt:lpstr>Citric acid</vt:lpstr>
      <vt:lpstr>pH</vt:lpstr>
      <vt:lpstr>Overview of the correlation of different factors with quality</vt:lpstr>
      <vt:lpstr>Design thinking &amp; design principles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 animals</dc:title>
  <dc:creator>Koloch, Pawel</dc:creator>
  <cp:lastModifiedBy>Iftekhar Hossain</cp:lastModifiedBy>
  <cp:revision>8</cp:revision>
  <dcterms:created xsi:type="dcterms:W3CDTF">2023-01-24T17:53:12Z</dcterms:created>
  <dcterms:modified xsi:type="dcterms:W3CDTF">2023-10-15T15:51:56Z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d5be1ad-2f0c-47c3-b67d-9a533919588c_Enabled">
    <vt:lpwstr>true</vt:lpwstr>
  </property>
  <property fmtid="{D5CDD505-2E9C-101B-9397-08002B2CF9AE}" pid="3" name="MSIP_Label_cd5be1ad-2f0c-47c3-b67d-9a533919588c_SetDate">
    <vt:lpwstr>2023-01-24T17:55:08Z</vt:lpwstr>
  </property>
  <property fmtid="{D5CDD505-2E9C-101B-9397-08002B2CF9AE}" pid="4" name="MSIP_Label_cd5be1ad-2f0c-47c3-b67d-9a533919588c_Method">
    <vt:lpwstr>Privileged</vt:lpwstr>
  </property>
  <property fmtid="{D5CDD505-2E9C-101B-9397-08002B2CF9AE}" pid="5" name="MSIP_Label_cd5be1ad-2f0c-47c3-b67d-9a533919588c_Name">
    <vt:lpwstr>Incidental Personal Use</vt:lpwstr>
  </property>
  <property fmtid="{D5CDD505-2E9C-101B-9397-08002B2CF9AE}" pid="6" name="MSIP_Label_cd5be1ad-2f0c-47c3-b67d-9a533919588c_SiteId">
    <vt:lpwstr>3596192b-fdf5-4e2c-a6fa-acb706c963d8</vt:lpwstr>
  </property>
  <property fmtid="{D5CDD505-2E9C-101B-9397-08002B2CF9AE}" pid="7" name="MSIP_Label_cd5be1ad-2f0c-47c3-b67d-9a533919588c_ActionId">
    <vt:lpwstr>02c4df51-f1b5-42db-98c0-11bfe70bec47</vt:lpwstr>
  </property>
  <property fmtid="{D5CDD505-2E9C-101B-9397-08002B2CF9AE}" pid="8" name="MSIP_Label_cd5be1ad-2f0c-47c3-b67d-9a533919588c_ContentBits">
    <vt:lpwstr>0</vt:lpwstr>
  </property>
  <property fmtid="{D5CDD505-2E9C-101B-9397-08002B2CF9AE}" pid="9" name="ContentTypeId">
    <vt:lpwstr>0x0101001C1358CDC026C9459F824185BF016379</vt:lpwstr>
  </property>
</Properties>
</file>

<file path=docProps/thumbnail.jpeg>
</file>